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6" r:id="rId5"/>
    <p:sldId id="260" r:id="rId6"/>
    <p:sldId id="261" r:id="rId7"/>
    <p:sldId id="268" r:id="rId8"/>
    <p:sldId id="267" r:id="rId9"/>
    <p:sldId id="273" r:id="rId10"/>
    <p:sldId id="270" r:id="rId11"/>
    <p:sldId id="271" r:id="rId12"/>
    <p:sldId id="262" r:id="rId13"/>
    <p:sldId id="263" r:id="rId14"/>
    <p:sldId id="274" r:id="rId15"/>
    <p:sldId id="264" r:id="rId16"/>
    <p:sldId id="265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A1C"/>
    <a:srgbClr val="09814A"/>
    <a:srgbClr val="1E2D24"/>
    <a:srgbClr val="AC26E2"/>
    <a:srgbClr val="81523F"/>
    <a:srgbClr val="565656"/>
    <a:srgbClr val="A6A6A6"/>
    <a:srgbClr val="7F7F7F"/>
    <a:srgbClr val="17183B"/>
    <a:srgbClr val="B2F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73" autoAdjust="0"/>
    <p:restoredTop sz="94660"/>
  </p:normalViewPr>
  <p:slideViewPr>
    <p:cSldViewPr snapToGrid="0">
      <p:cViewPr>
        <p:scale>
          <a:sx n="49" d="100"/>
          <a:sy n="49" d="100"/>
        </p:scale>
        <p:origin x="1728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29C53-CB74-4F25-8FC1-BC0AC2C8B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6E5BDF-E949-4485-A5F3-13547722D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ED0EBA-416D-423B-A1A7-1432A8E5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4E5A6D-4A1A-4295-913A-15546615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47CC66-4F94-4CA5-8C3B-77D2564F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05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B659E-7E83-4CE5-B435-89A4368F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D9A73F-586B-4210-B364-714EB63F8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AF6163-AD81-418E-8B72-B8A3C98F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CCD3A8-DD74-40FE-85EE-33A4015B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31B028-DACB-497D-A29F-39785663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48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6AFF4E-2692-422D-8481-C14E5E450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CBF0D3-AA70-4780-9EEE-1CC5FB595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202DFC-31CB-4B16-91EE-7EEFDA6B2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EFD4FC-F199-4BFC-B8BE-816B7863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023134-FAB0-49BD-A947-E1EDFD38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43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2D986-AAA5-4416-8159-A32FD72F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4FF43-ABAC-4618-8E08-E2975BC64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E359B4-2B76-41D1-BDE3-9382034A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3D3767-7CC9-4B91-8BC1-AF1455B3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FC4CA9-C32E-4396-9486-F0FDBBEB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65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20583-B83F-435E-BA24-0FBB5DBA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BBE05D-E98C-40A3-9C73-97D397FE1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5FE5A3-8AF4-416D-9873-B1A7812A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0123FD-3DD4-4B8F-9BC9-B388A04AD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203042-0C63-48AE-9254-52CB62C0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19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8987A-CB1E-4E87-8C30-9A275D3A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4B5D0-1200-44F5-BCB4-FE5B8F23D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8A8B9F-C694-4CB2-93D2-FBD633B4B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65CFD2-6828-4769-A0EB-652B0B57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27AA11-009B-48C4-AFA1-C561455C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B57992-49A5-487F-A338-870EE8FE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9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B2A9E-A83A-4D19-98B1-0DC7572CD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ADD6C6-29D0-4B46-A1E0-7576F1DAB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B34BFB-462A-4E2F-BB27-BB21A0C91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FE4C28E-4015-4BE1-BAC4-55CC76569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9F9CC8-6DDE-43FA-97D2-1948A52DF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FF7123-0F84-4E52-876B-4E3E1998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005722-342F-4618-8B4C-4722A314C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AB029CB-09FF-49BC-813D-71E69F8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6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84F88-65FA-44B0-B296-2DC02A73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8DB9CB-CE08-492C-B583-62C0C0C6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2B12F5F-5202-400A-B314-473818F2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B20B2E-D1AD-4CA8-8F10-4FE0326D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89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EBCD0A7-8496-48AE-8272-AF9148DF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8AA81BE-750B-4E4B-BB63-3F21BA310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6E4ACD-2054-47DF-ABEF-2D07D57B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62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2777F-17CA-4811-A783-D1EC3D3A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061D2-8316-4DC2-90AF-E79CF5537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713A9B-1E42-4E68-9D01-64D6CFD63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F7E468-47F9-4E78-B209-9572E2D9C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BAF89D-D5E3-410F-9232-CA6C899F0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16FC86-9066-44B2-BADA-B6B7BC60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98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5050D-BB61-40B0-BB76-81FAC3C0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39BB4C-AC4E-4CF8-8EEF-77A41C443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32F0E9-A3B0-4309-9591-CA41DB6C5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9BD097-53FF-4048-87A1-5310A0BBC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0A0895-32C7-42D6-A1A1-7BBF5A7A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6C6E4D-6FA0-494F-8360-7AFAD45C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36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286">
              <a:schemeClr val="tx1"/>
            </a:gs>
            <a:gs pos="20000">
              <a:schemeClr val="bg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0B5AA75-695A-48C4-A1FD-907BD9B8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306D95-3176-47E2-B526-E65FA70D8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44ABAB-76BF-43E1-BCA0-AB514DDB6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4C4CF-A266-4F38-82B7-31F6357B4782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3C5408-DFA5-42F9-9BB0-A320D3914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47EDEC-8631-4507-8A03-E28139F8B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1A45B-D58B-41E8-953E-8D73F2A984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14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sv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8.png"/><Relationship Id="rId5" Type="http://schemas.openxmlformats.org/officeDocument/2006/relationships/image" Target="../media/image2.jpeg"/><Relationship Id="rId10" Type="http://schemas.openxmlformats.org/officeDocument/2006/relationships/image" Target="../media/image27.png"/><Relationship Id="rId4" Type="http://schemas.openxmlformats.org/officeDocument/2006/relationships/image" Target="../media/image1.jpe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DE7E89-6E12-49C6-9F92-BE75CDA2D07F}"/>
              </a:ext>
            </a:extLst>
          </p:cNvPr>
          <p:cNvSpPr/>
          <p:nvPr/>
        </p:nvSpPr>
        <p:spPr>
          <a:xfrm>
            <a:off x="5623672" y="4185136"/>
            <a:ext cx="1711240" cy="426720"/>
          </a:xfrm>
          <a:prstGeom prst="roundRect">
            <a:avLst/>
          </a:prstGeom>
          <a:solidFill>
            <a:srgbClr val="3F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752EDDE-EF42-4A7D-9E30-AAAAB323E979}"/>
              </a:ext>
            </a:extLst>
          </p:cNvPr>
          <p:cNvSpPr/>
          <p:nvPr/>
        </p:nvSpPr>
        <p:spPr>
          <a:xfrm>
            <a:off x="5623673" y="4157358"/>
            <a:ext cx="1711239" cy="426720"/>
          </a:xfrm>
          <a:prstGeom prst="roundRect">
            <a:avLst/>
          </a:prstGeom>
          <a:solidFill>
            <a:srgbClr val="56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A906C0AF-65C9-4982-9C2E-A280450D7866}"/>
              </a:ext>
            </a:extLst>
          </p:cNvPr>
          <p:cNvSpPr/>
          <p:nvPr/>
        </p:nvSpPr>
        <p:spPr>
          <a:xfrm>
            <a:off x="5623673" y="4185136"/>
            <a:ext cx="1711240" cy="426720"/>
          </a:xfrm>
          <a:prstGeom prst="roundRect">
            <a:avLst/>
          </a:prstGeom>
          <a:solidFill>
            <a:srgbClr val="815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084BA2-B771-4EE1-A26B-2EB0FD5C8DBF}"/>
              </a:ext>
            </a:extLst>
          </p:cNvPr>
          <p:cNvSpPr/>
          <p:nvPr/>
        </p:nvSpPr>
        <p:spPr>
          <a:xfrm>
            <a:off x="5623672" y="4212914"/>
            <a:ext cx="1711240" cy="426720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243EB40-C9C5-4BAE-86D7-8CB40CEB4A01}"/>
              </a:ext>
            </a:extLst>
          </p:cNvPr>
          <p:cNvSpPr/>
          <p:nvPr/>
        </p:nvSpPr>
        <p:spPr>
          <a:xfrm>
            <a:off x="5623672" y="4185136"/>
            <a:ext cx="1711240" cy="426720"/>
          </a:xfrm>
          <a:prstGeom prst="roundRect">
            <a:avLst/>
          </a:prstGeom>
          <a:solidFill>
            <a:srgbClr val="171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1145959" y="0"/>
            <a:ext cx="9900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2939" y="4025041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2939" y="3078479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2939" y="497341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2939" y="5921785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32248" y="591363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7648243" y="3787512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DBB2C1E-3FBD-404C-80D5-73732A067607}"/>
              </a:ext>
            </a:extLst>
          </p:cNvPr>
          <p:cNvSpPr/>
          <p:nvPr/>
        </p:nvSpPr>
        <p:spPr>
          <a:xfrm>
            <a:off x="13644849" y="-1618081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</p:spTree>
    <p:extLst>
      <p:ext uri="{BB962C8B-B14F-4D97-AF65-F5344CB8AC3E}">
        <p14:creationId xmlns:p14="http://schemas.microsoft.com/office/powerpoint/2010/main" val="2426244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FC429C9-CAEA-4F94-AF16-B8DB145BA5D2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93A8F81-5568-4234-BEEB-B0F67C00B472}"/>
              </a:ext>
            </a:extLst>
          </p:cNvPr>
          <p:cNvSpPr/>
          <p:nvPr/>
        </p:nvSpPr>
        <p:spPr>
          <a:xfrm>
            <a:off x="-625500" y="1827500"/>
            <a:ext cx="3439884" cy="535179"/>
          </a:xfrm>
          <a:prstGeom prst="roundRect">
            <a:avLst/>
          </a:prstGeom>
          <a:solidFill>
            <a:srgbClr val="FF4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b="1" dirty="0">
                <a:latin typeface="Montserrat" panose="00000500000000000000" pitchFamily="2" charset="0"/>
              </a:rPr>
              <a:t>Diagrama de controle com parâmetros conhecidos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1CEFC4-E689-470E-9638-46934EA15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67" y="2879137"/>
            <a:ext cx="9387859" cy="2901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20303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rgbClr val="171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E03E462-7B6A-4EE2-8E88-BB365D01BB1F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92B3FD-56A2-410B-86DE-8F07D433F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10408" r="8262" b="4716"/>
          <a:stretch/>
        </p:blipFill>
        <p:spPr>
          <a:xfrm>
            <a:off x="817083" y="2228504"/>
            <a:ext cx="4750400" cy="44845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DA827DD-4CF8-4D96-877C-14238898D7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t="10370" r="8518" b="4630"/>
          <a:stretch/>
        </p:blipFill>
        <p:spPr>
          <a:xfrm>
            <a:off x="6612824" y="2199989"/>
            <a:ext cx="4762093" cy="4521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CA2DF16-127E-4A53-8B07-68E10B0CD568}"/>
              </a:ext>
            </a:extLst>
          </p:cNvPr>
          <p:cNvSpPr/>
          <p:nvPr/>
        </p:nvSpPr>
        <p:spPr>
          <a:xfrm>
            <a:off x="4245790" y="1691308"/>
            <a:ext cx="3700421" cy="434312"/>
          </a:xfrm>
          <a:prstGeom prst="roundRect">
            <a:avLst/>
          </a:prstGeom>
          <a:solidFill>
            <a:srgbClr val="171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Fonte de tensão variável</a:t>
            </a:r>
          </a:p>
        </p:txBody>
      </p:sp>
    </p:spTree>
    <p:extLst>
      <p:ext uri="{BB962C8B-B14F-4D97-AF65-F5344CB8AC3E}">
        <p14:creationId xmlns:p14="http://schemas.microsoft.com/office/powerpoint/2010/main" val="11981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20303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rgbClr val="171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E03E462-7B6A-4EE2-8E88-BB365D01BB1F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C03976-0507-4E24-9605-85D6ED5968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9561" r="7129" b="3875"/>
          <a:stretch/>
        </p:blipFill>
        <p:spPr>
          <a:xfrm>
            <a:off x="824098" y="2228504"/>
            <a:ext cx="4729536" cy="44845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BB3C45-CEB8-483A-96A0-BD0A4CBB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9720" r="8432" b="4302"/>
          <a:stretch/>
        </p:blipFill>
        <p:spPr>
          <a:xfrm>
            <a:off x="6612825" y="2168921"/>
            <a:ext cx="4729536" cy="45440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B591E4A-5029-475F-94A7-2EE66260AC22}"/>
              </a:ext>
            </a:extLst>
          </p:cNvPr>
          <p:cNvSpPr/>
          <p:nvPr/>
        </p:nvSpPr>
        <p:spPr>
          <a:xfrm>
            <a:off x="4245790" y="1691308"/>
            <a:ext cx="3700421" cy="434312"/>
          </a:xfrm>
          <a:prstGeom prst="roundRect">
            <a:avLst/>
          </a:prstGeom>
          <a:solidFill>
            <a:srgbClr val="171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Fonte de tensão fixa</a:t>
            </a:r>
          </a:p>
        </p:txBody>
      </p:sp>
    </p:spTree>
    <p:extLst>
      <p:ext uri="{BB962C8B-B14F-4D97-AF65-F5344CB8AC3E}">
        <p14:creationId xmlns:p14="http://schemas.microsoft.com/office/powerpoint/2010/main" val="25853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11822AF-622D-4A32-93E3-6F7CC92A8A8A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7CECC9E-19EC-455E-956E-22C987CCDB2B}"/>
              </a:ext>
            </a:extLst>
          </p:cNvPr>
          <p:cNvSpPr/>
          <p:nvPr/>
        </p:nvSpPr>
        <p:spPr>
          <a:xfrm>
            <a:off x="8982443" y="2890400"/>
            <a:ext cx="3439884" cy="535179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latin typeface="Montserrat" panose="00000500000000000000" pitchFamily="2" charset="0"/>
              </a:rPr>
              <a:t>Aumentar a precisão do sistema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9511CE-3AD5-42D8-B62F-E158379CE3E3}"/>
              </a:ext>
            </a:extLst>
          </p:cNvPr>
          <p:cNvSpPr/>
          <p:nvPr/>
        </p:nvSpPr>
        <p:spPr>
          <a:xfrm>
            <a:off x="8982443" y="3606798"/>
            <a:ext cx="3439884" cy="535179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latin typeface="Montserrat" panose="00000500000000000000" pitchFamily="2" charset="0"/>
              </a:rPr>
              <a:t>Reduzir perturbações externas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EB1B24E3-C7C6-4EE5-8D44-DE109F06688D}"/>
              </a:ext>
            </a:extLst>
          </p:cNvPr>
          <p:cNvSpPr/>
          <p:nvPr/>
        </p:nvSpPr>
        <p:spPr>
          <a:xfrm>
            <a:off x="8982442" y="4323196"/>
            <a:ext cx="3439885" cy="535179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latin typeface="Montserrat" panose="00000500000000000000" pitchFamily="2" charset="0"/>
              </a:rPr>
              <a:t>Aumento da robustez do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FC658A-A549-4809-8866-5F07EB572D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" t="10519" r="6585" b="4879"/>
          <a:stretch/>
        </p:blipFill>
        <p:spPr>
          <a:xfrm>
            <a:off x="58920" y="2306436"/>
            <a:ext cx="4355403" cy="4033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E5A8A2C0-492B-4901-965E-777A15E46DFD}"/>
              </a:ext>
            </a:extLst>
          </p:cNvPr>
          <p:cNvSpPr/>
          <p:nvPr/>
        </p:nvSpPr>
        <p:spPr>
          <a:xfrm>
            <a:off x="516679" y="1722034"/>
            <a:ext cx="3439884" cy="535179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Tensão de alimentação fixa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385617-9FD1-4A8E-84EF-343A0E38404E}"/>
              </a:ext>
            </a:extLst>
          </p:cNvPr>
          <p:cNvSpPr/>
          <p:nvPr/>
        </p:nvSpPr>
        <p:spPr>
          <a:xfrm>
            <a:off x="5154384" y="1672248"/>
            <a:ext cx="3439884" cy="535179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Tensão de alimentação variável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CEDB0F-0175-4D92-A9AB-4E0848044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1237" r="9261" b="4135"/>
          <a:stretch/>
        </p:blipFill>
        <p:spPr>
          <a:xfrm>
            <a:off x="4548128" y="2298843"/>
            <a:ext cx="4350649" cy="4018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048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11822AF-622D-4A32-93E3-6F7CC92A8A8A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7CECC9E-19EC-455E-956E-22C987CCDB2B}"/>
              </a:ext>
            </a:extLst>
          </p:cNvPr>
          <p:cNvSpPr/>
          <p:nvPr/>
        </p:nvSpPr>
        <p:spPr>
          <a:xfrm>
            <a:off x="12401577" y="2890400"/>
            <a:ext cx="3439884" cy="535179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latin typeface="Montserrat" panose="00000500000000000000" pitchFamily="2" charset="0"/>
              </a:rPr>
              <a:t>Aumentar a precisão do sistema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9511CE-3AD5-42D8-B62F-E158379CE3E3}"/>
              </a:ext>
            </a:extLst>
          </p:cNvPr>
          <p:cNvSpPr/>
          <p:nvPr/>
        </p:nvSpPr>
        <p:spPr>
          <a:xfrm>
            <a:off x="12432611" y="3683480"/>
            <a:ext cx="3439884" cy="535179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latin typeface="Montserrat" panose="00000500000000000000" pitchFamily="2" charset="0"/>
              </a:rPr>
              <a:t>Reduzir perturbações externas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EB1B24E3-C7C6-4EE5-8D44-DE109F06688D}"/>
              </a:ext>
            </a:extLst>
          </p:cNvPr>
          <p:cNvSpPr/>
          <p:nvPr/>
        </p:nvSpPr>
        <p:spPr>
          <a:xfrm>
            <a:off x="12505992" y="4438297"/>
            <a:ext cx="3439885" cy="535179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latin typeface="Montserrat" panose="00000500000000000000" pitchFamily="2" charset="0"/>
              </a:rPr>
              <a:t>Aumento da robustez do sistema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E5A8A2C0-492B-4901-965E-777A15E46DFD}"/>
              </a:ext>
            </a:extLst>
          </p:cNvPr>
          <p:cNvSpPr/>
          <p:nvPr/>
        </p:nvSpPr>
        <p:spPr>
          <a:xfrm>
            <a:off x="4376055" y="1827250"/>
            <a:ext cx="3439884" cy="535179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Referências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6011C5E-5F29-45A4-8D40-6371A634F040}"/>
              </a:ext>
            </a:extLst>
          </p:cNvPr>
          <p:cNvSpPr/>
          <p:nvPr/>
        </p:nvSpPr>
        <p:spPr>
          <a:xfrm>
            <a:off x="1818640" y="2579024"/>
            <a:ext cx="8554720" cy="2500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pt-BR" sz="18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[1]   Máquinas CC A14 - Simulação do motor CC com o </a:t>
            </a:r>
            <a:r>
              <a:rPr lang="pt-BR" sz="18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Xcos</a:t>
            </a:r>
            <a:r>
              <a:rPr lang="pt-BR" sz="18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do </a:t>
            </a:r>
            <a:r>
              <a:rPr lang="pt-BR" sz="18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Scilab</a:t>
            </a:r>
            <a:r>
              <a:rPr lang="pt-BR" sz="18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. Disponível em: </a:t>
            </a:r>
            <a:r>
              <a:rPr lang="pt-BR" sz="18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</a:rPr>
              <a:t>https://www.youtube.com/watch?v=t3mvtHtKEvM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pt-BR" sz="18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[2]   Máquinas CC A15 - Simulação do controle de velocidade do motor CC com o </a:t>
            </a:r>
            <a:r>
              <a:rPr lang="pt-BR" sz="18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Xcos</a:t>
            </a:r>
            <a:r>
              <a:rPr lang="pt-BR" sz="18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do </a:t>
            </a:r>
            <a:r>
              <a:rPr lang="pt-BR" sz="18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Scilab</a:t>
            </a:r>
            <a:r>
              <a:rPr lang="pt-BR" sz="18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. Disponível em: </a:t>
            </a:r>
            <a:r>
              <a:rPr lang="pt-BR" sz="1800" b="0" i="0" u="sng" strike="noStrike" dirty="0">
                <a:solidFill>
                  <a:srgbClr val="3D4594"/>
                </a:solidFill>
                <a:effectLst/>
                <a:latin typeface="Calibri" panose="020F0502020204030204" pitchFamily="34" charset="0"/>
              </a:rPr>
              <a:t>https://www.youtube.com/watch?v=7fc9lKWgZ2w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pt-BR" sz="18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[3]   CHAPMAN, Stephen J. Fundamentos de máquinas elétricas. AMGH editora, 2013</a:t>
            </a:r>
            <a:r>
              <a:rPr lang="pt-B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75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32248" y="591363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828760" y="2015144"/>
            <a:ext cx="1711240" cy="426720"/>
          </a:xfrm>
          <a:prstGeom prst="roundRect">
            <a:avLst/>
          </a:prstGeom>
          <a:solidFill>
            <a:srgbClr val="3F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9359338" y="5115753"/>
            <a:ext cx="1711239" cy="426720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CFC4BA4A-4E21-4126-8EDE-49510B48C747}"/>
              </a:ext>
            </a:extLst>
          </p:cNvPr>
          <p:cNvSpPr/>
          <p:nvPr/>
        </p:nvSpPr>
        <p:spPr>
          <a:xfrm>
            <a:off x="-209576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828760" y="3561706"/>
            <a:ext cx="1711240" cy="426720"/>
          </a:xfrm>
          <a:prstGeom prst="roundRect">
            <a:avLst/>
          </a:prstGeom>
          <a:solidFill>
            <a:srgbClr val="815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828760" y="5104458"/>
            <a:ext cx="1711240" cy="426720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9359337" y="2015144"/>
            <a:ext cx="1711240" cy="426720"/>
          </a:xfrm>
          <a:prstGeom prst="roundRect">
            <a:avLst/>
          </a:prstGeom>
          <a:solidFill>
            <a:srgbClr val="171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92498EF-0140-489B-893B-898590AC2D77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F2A6F27-5B57-4CC5-B77B-768BB69940A0}"/>
              </a:ext>
            </a:extLst>
          </p:cNvPr>
          <p:cNvSpPr/>
          <p:nvPr/>
        </p:nvSpPr>
        <p:spPr>
          <a:xfrm>
            <a:off x="13376005" y="209134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hiago.batista@ufv.br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410EDA6-31D6-422D-BF09-3FC4F59E4136}"/>
              </a:ext>
            </a:extLst>
          </p:cNvPr>
          <p:cNvSpPr/>
          <p:nvPr/>
        </p:nvSpPr>
        <p:spPr>
          <a:xfrm>
            <a:off x="13628797" y="0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werikson.alves@ufv.br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301EF68-35B7-4CEF-B959-30A7AE95A255}"/>
              </a:ext>
            </a:extLst>
          </p:cNvPr>
          <p:cNvSpPr/>
          <p:nvPr/>
        </p:nvSpPr>
        <p:spPr>
          <a:xfrm>
            <a:off x="13556512" y="532911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celso.barcelos@ufv.br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60A14BF-C102-4164-94FE-E974BC416ED4}"/>
              </a:ext>
            </a:extLst>
          </p:cNvPr>
          <p:cNvSpPr/>
          <p:nvPr/>
        </p:nvSpPr>
        <p:spPr>
          <a:xfrm>
            <a:off x="13027218" y="771832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mateus.f.souza@ufv.br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C7208720-49DF-4047-9EDD-D68BBAAD5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7174" y="2229328"/>
            <a:ext cx="3797652" cy="37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9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DE7E89-6E12-49C6-9F92-BE75CDA2D07F}"/>
              </a:ext>
            </a:extLst>
          </p:cNvPr>
          <p:cNvSpPr/>
          <p:nvPr/>
        </p:nvSpPr>
        <p:spPr>
          <a:xfrm>
            <a:off x="5623672" y="4185136"/>
            <a:ext cx="1711240" cy="426720"/>
          </a:xfrm>
          <a:prstGeom prst="roundRect">
            <a:avLst/>
          </a:prstGeom>
          <a:solidFill>
            <a:srgbClr val="3F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752EDDE-EF42-4A7D-9E30-AAAAB323E979}"/>
              </a:ext>
            </a:extLst>
          </p:cNvPr>
          <p:cNvSpPr/>
          <p:nvPr/>
        </p:nvSpPr>
        <p:spPr>
          <a:xfrm>
            <a:off x="5623673" y="4157358"/>
            <a:ext cx="1711239" cy="426720"/>
          </a:xfrm>
          <a:prstGeom prst="roundRect">
            <a:avLst/>
          </a:prstGeom>
          <a:solidFill>
            <a:srgbClr val="56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A906C0AF-65C9-4982-9C2E-A280450D7866}"/>
              </a:ext>
            </a:extLst>
          </p:cNvPr>
          <p:cNvSpPr/>
          <p:nvPr/>
        </p:nvSpPr>
        <p:spPr>
          <a:xfrm>
            <a:off x="5623673" y="4185136"/>
            <a:ext cx="1711240" cy="426720"/>
          </a:xfrm>
          <a:prstGeom prst="roundRect">
            <a:avLst/>
          </a:prstGeom>
          <a:solidFill>
            <a:srgbClr val="815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084BA2-B771-4EE1-A26B-2EB0FD5C8DBF}"/>
              </a:ext>
            </a:extLst>
          </p:cNvPr>
          <p:cNvSpPr/>
          <p:nvPr/>
        </p:nvSpPr>
        <p:spPr>
          <a:xfrm>
            <a:off x="5623672" y="4212914"/>
            <a:ext cx="1711240" cy="426720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243EB40-C9C5-4BAE-86D7-8CB40CEB4A01}"/>
              </a:ext>
            </a:extLst>
          </p:cNvPr>
          <p:cNvSpPr/>
          <p:nvPr/>
        </p:nvSpPr>
        <p:spPr>
          <a:xfrm>
            <a:off x="5623672" y="4185136"/>
            <a:ext cx="1711240" cy="426720"/>
          </a:xfrm>
          <a:prstGeom prst="roundRect">
            <a:avLst/>
          </a:prstGeom>
          <a:solidFill>
            <a:srgbClr val="171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2939" y="4025041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2939" y="3078479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2939" y="497341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2939" y="5921785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32248" y="591363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7174" y="2229328"/>
            <a:ext cx="3797652" cy="3797652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FE43C43-D8A7-4907-9A11-6A47D4B2F30C}"/>
              </a:ext>
            </a:extLst>
          </p:cNvPr>
          <p:cNvSpPr/>
          <p:nvPr/>
        </p:nvSpPr>
        <p:spPr>
          <a:xfrm>
            <a:off x="8930865" y="400525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hiago.batista@ufv.br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7443E74-6E49-498F-AE42-79D1AFA498DA}"/>
              </a:ext>
            </a:extLst>
          </p:cNvPr>
          <p:cNvSpPr/>
          <p:nvPr/>
        </p:nvSpPr>
        <p:spPr>
          <a:xfrm>
            <a:off x="8930865" y="3058692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werikson.alves@ufv.br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AB0BA5C-51BB-4E03-B85D-CF7919FE5FFF}"/>
              </a:ext>
            </a:extLst>
          </p:cNvPr>
          <p:cNvSpPr/>
          <p:nvPr/>
        </p:nvSpPr>
        <p:spPr>
          <a:xfrm>
            <a:off x="8930865" y="4953626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celso.barcelos@ufv.br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FAE184D3-1481-49CC-BC56-A13EC2CFE079}"/>
              </a:ext>
            </a:extLst>
          </p:cNvPr>
          <p:cNvSpPr/>
          <p:nvPr/>
        </p:nvSpPr>
        <p:spPr>
          <a:xfrm>
            <a:off x="8930865" y="5901998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mateus.f.souza@ufv.br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7EC08C0-A4A4-4D37-8AB2-FAEEE839FA70}"/>
              </a:ext>
            </a:extLst>
          </p:cNvPr>
          <p:cNvSpPr/>
          <p:nvPr/>
        </p:nvSpPr>
        <p:spPr>
          <a:xfrm>
            <a:off x="-209576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FC991AF-A0DD-43B6-B1A2-F9FD2F7B3560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4B2B4D93-0B35-4033-B998-72E525D39457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1145959" y="667428"/>
            <a:ext cx="9900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Obrigado pela atenção.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Duvidas?</a:t>
            </a:r>
          </a:p>
        </p:txBody>
      </p:sp>
    </p:spTree>
    <p:extLst>
      <p:ext uri="{BB962C8B-B14F-4D97-AF65-F5344CB8AC3E}">
        <p14:creationId xmlns:p14="http://schemas.microsoft.com/office/powerpoint/2010/main" val="133065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32248" y="591363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828760" y="2015144"/>
            <a:ext cx="1711240" cy="426720"/>
          </a:xfrm>
          <a:prstGeom prst="roundRect">
            <a:avLst/>
          </a:prstGeom>
          <a:solidFill>
            <a:srgbClr val="3F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9359338" y="5115753"/>
            <a:ext cx="1711239" cy="426720"/>
          </a:xfrm>
          <a:prstGeom prst="roundRect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CFC4BA4A-4E21-4126-8EDE-49510B48C747}"/>
              </a:ext>
            </a:extLst>
          </p:cNvPr>
          <p:cNvSpPr/>
          <p:nvPr/>
        </p:nvSpPr>
        <p:spPr>
          <a:xfrm>
            <a:off x="-209576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828760" y="3561706"/>
            <a:ext cx="1711240" cy="426720"/>
          </a:xfrm>
          <a:prstGeom prst="roundRect">
            <a:avLst/>
          </a:prstGeom>
          <a:solidFill>
            <a:srgbClr val="815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828760" y="5104458"/>
            <a:ext cx="1711240" cy="426720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9359337" y="2015144"/>
            <a:ext cx="1711240" cy="426720"/>
          </a:xfrm>
          <a:prstGeom prst="roundRect">
            <a:avLst/>
          </a:prstGeom>
          <a:solidFill>
            <a:srgbClr val="171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92498EF-0140-489B-893B-898590AC2D77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</p:spTree>
    <p:extLst>
      <p:ext uri="{BB962C8B-B14F-4D97-AF65-F5344CB8AC3E}">
        <p14:creationId xmlns:p14="http://schemas.microsoft.com/office/powerpoint/2010/main" val="75081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8894951" y="2130430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8514430" y="-4904509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9285089" y="5266790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9506762" y="8814848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20209120" y="3136643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3F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E66B0B6-D615-4E41-9EC8-1F2D0FA5D8EF}"/>
              </a:ext>
            </a:extLst>
          </p:cNvPr>
          <p:cNvSpPr/>
          <p:nvPr/>
        </p:nvSpPr>
        <p:spPr>
          <a:xfrm>
            <a:off x="8752114" y="2601464"/>
            <a:ext cx="3439884" cy="535179"/>
          </a:xfrm>
          <a:prstGeom prst="roundRect">
            <a:avLst/>
          </a:prstGeom>
          <a:solidFill>
            <a:srgbClr val="3F2A2B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b="1" dirty="0">
                <a:latin typeface="Montserrat" panose="00000500000000000000" pitchFamily="2" charset="0"/>
              </a:rPr>
              <a:t>Processos de Bobinamento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B63AC8F-9A59-400E-BC93-B84FB3595A62}"/>
              </a:ext>
            </a:extLst>
          </p:cNvPr>
          <p:cNvSpPr/>
          <p:nvPr/>
        </p:nvSpPr>
        <p:spPr>
          <a:xfrm>
            <a:off x="8752112" y="3316377"/>
            <a:ext cx="3439884" cy="535179"/>
          </a:xfrm>
          <a:prstGeom prst="roundRect">
            <a:avLst/>
          </a:prstGeom>
          <a:solidFill>
            <a:srgbClr val="3F2A2B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b="1" dirty="0">
                <a:latin typeface="Montserrat" panose="00000500000000000000" pitchFamily="2" charset="0"/>
              </a:rPr>
              <a:t>Laminação das indústrias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607E3E91-419C-4C34-BA94-BB0656D49C1C}"/>
              </a:ext>
            </a:extLst>
          </p:cNvPr>
          <p:cNvSpPr/>
          <p:nvPr/>
        </p:nvSpPr>
        <p:spPr>
          <a:xfrm>
            <a:off x="8752111" y="4032775"/>
            <a:ext cx="3439885" cy="535179"/>
          </a:xfrm>
          <a:prstGeom prst="roundRect">
            <a:avLst/>
          </a:prstGeom>
          <a:solidFill>
            <a:srgbClr val="3F2A2B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Acionamento</a:t>
            </a:r>
          </a:p>
          <a:p>
            <a:pPr algn="ctr"/>
            <a:r>
              <a:rPr lang="pt-BR" sz="1400" b="1" dirty="0">
                <a:latin typeface="Montserrat" panose="00000500000000000000" pitchFamily="2" charset="0"/>
              </a:rPr>
              <a:t> de veículos de tração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9686FB14-6D65-44ED-9C7B-4E01CDF993C2}"/>
              </a:ext>
            </a:extLst>
          </p:cNvPr>
          <p:cNvSpPr/>
          <p:nvPr/>
        </p:nvSpPr>
        <p:spPr>
          <a:xfrm>
            <a:off x="8752110" y="4754434"/>
            <a:ext cx="3439885" cy="535179"/>
          </a:xfrm>
          <a:prstGeom prst="roundRect">
            <a:avLst/>
          </a:prstGeom>
          <a:solidFill>
            <a:srgbClr val="3F2A2B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Elevadores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FD854A-CE4A-457F-AEEC-5CB88B22B561}"/>
              </a:ext>
            </a:extLst>
          </p:cNvPr>
          <p:cNvSpPr/>
          <p:nvPr/>
        </p:nvSpPr>
        <p:spPr>
          <a:xfrm>
            <a:off x="8752109" y="5469347"/>
            <a:ext cx="3439885" cy="535179"/>
          </a:xfrm>
          <a:prstGeom prst="roundRect">
            <a:avLst/>
          </a:prstGeom>
          <a:solidFill>
            <a:srgbClr val="3F2A2B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Guindaste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55EC3CC-C965-46B1-8448-8D8F2AA5A72E}"/>
              </a:ext>
            </a:extLst>
          </p:cNvPr>
          <p:cNvSpPr/>
          <p:nvPr/>
        </p:nvSpPr>
        <p:spPr>
          <a:xfrm>
            <a:off x="8752109" y="6176803"/>
            <a:ext cx="3439885" cy="535179"/>
          </a:xfrm>
          <a:prstGeom prst="roundRect">
            <a:avLst/>
          </a:prstGeom>
          <a:solidFill>
            <a:srgbClr val="3F2A2B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Escada Rolante</a:t>
            </a:r>
          </a:p>
        </p:txBody>
      </p:sp>
      <p:pic>
        <p:nvPicPr>
          <p:cNvPr id="3074" name="Picture 2" descr="bobina grátis ícone">
            <a:extLst>
              <a:ext uri="{FF2B5EF4-FFF2-40B4-BE49-F238E27FC236}">
                <a16:creationId xmlns:a16="http://schemas.microsoft.com/office/drawing/2014/main" id="{CBD3F780-0CB4-4EAB-AD39-8AA104655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861" y="2609056"/>
            <a:ext cx="522514" cy="5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dústria 40 grátis ícone">
            <a:extLst>
              <a:ext uri="{FF2B5EF4-FFF2-40B4-BE49-F238E27FC236}">
                <a16:creationId xmlns:a16="http://schemas.microsoft.com/office/drawing/2014/main" id="{99CD3F66-9C33-422D-B622-F7E282E52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861" y="3368147"/>
            <a:ext cx="464181" cy="4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ículo pesado grátis ícone">
            <a:extLst>
              <a:ext uri="{FF2B5EF4-FFF2-40B4-BE49-F238E27FC236}">
                <a16:creationId xmlns:a16="http://schemas.microsoft.com/office/drawing/2014/main" id="{1A23DC0E-D404-4493-B459-C923BC938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633" y="3957103"/>
            <a:ext cx="540635" cy="54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levador grátis ícone">
            <a:extLst>
              <a:ext uri="{FF2B5EF4-FFF2-40B4-BE49-F238E27FC236}">
                <a16:creationId xmlns:a16="http://schemas.microsoft.com/office/drawing/2014/main" id="{E8E311E4-93F7-4599-8E57-B4E832DF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94" y="4819467"/>
            <a:ext cx="405111" cy="40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uindaste grátis ícone">
            <a:extLst>
              <a:ext uri="{FF2B5EF4-FFF2-40B4-BE49-F238E27FC236}">
                <a16:creationId xmlns:a16="http://schemas.microsoft.com/office/drawing/2014/main" id="{9DB30B72-D493-4D95-B3B6-44F50E430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633" y="5414829"/>
            <a:ext cx="615956" cy="6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scada rolante grátis ícone">
            <a:extLst>
              <a:ext uri="{FF2B5EF4-FFF2-40B4-BE49-F238E27FC236}">
                <a16:creationId xmlns:a16="http://schemas.microsoft.com/office/drawing/2014/main" id="{CDB3AC07-8F4C-420C-A0BB-B4B6EDE2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633" y="6251754"/>
            <a:ext cx="606246" cy="6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F90BBB91-6980-4881-A7F6-C9C893AF5F07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FCC1D47-64BF-44DB-AF7A-2CBC480BB752}"/>
              </a:ext>
            </a:extLst>
          </p:cNvPr>
          <p:cNvSpPr/>
          <p:nvPr/>
        </p:nvSpPr>
        <p:spPr>
          <a:xfrm>
            <a:off x="1653359" y="4616556"/>
            <a:ext cx="2709333" cy="2241444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06EAA1E-EF45-40D0-8857-F75DE3670A25}"/>
              </a:ext>
            </a:extLst>
          </p:cNvPr>
          <p:cNvSpPr/>
          <p:nvPr/>
        </p:nvSpPr>
        <p:spPr>
          <a:xfrm>
            <a:off x="5850533" y="4616556"/>
            <a:ext cx="2709333" cy="2241444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82DA600-09F3-4846-99C8-964608E4B956}"/>
              </a:ext>
            </a:extLst>
          </p:cNvPr>
          <p:cNvSpPr/>
          <p:nvPr/>
        </p:nvSpPr>
        <p:spPr>
          <a:xfrm>
            <a:off x="-10225" y="2241444"/>
            <a:ext cx="2709333" cy="2241444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D5C65159-FED8-49E5-9FDF-9402DCAD8D75}"/>
              </a:ext>
            </a:extLst>
          </p:cNvPr>
          <p:cNvSpPr/>
          <p:nvPr/>
        </p:nvSpPr>
        <p:spPr>
          <a:xfrm>
            <a:off x="3885713" y="2195655"/>
            <a:ext cx="2709333" cy="2241444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10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8894951" y="2130430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8514430" y="-4904509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9285089" y="5266790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9506762" y="8814848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20209120" y="3136643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3F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F90BBB91-6980-4881-A7F6-C9C893AF5F07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D722C6-DD23-467A-A675-39B02D9E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96" y="3688333"/>
            <a:ext cx="9145608" cy="241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C862FBF-E908-4D3D-A6E2-2A0D53E5D5D0}"/>
              </a:ext>
            </a:extLst>
          </p:cNvPr>
          <p:cNvSpPr/>
          <p:nvPr/>
        </p:nvSpPr>
        <p:spPr>
          <a:xfrm>
            <a:off x="-703066" y="1764157"/>
            <a:ext cx="7197653" cy="426720"/>
          </a:xfrm>
          <a:prstGeom prst="roundRect">
            <a:avLst/>
          </a:prstGeom>
          <a:solidFill>
            <a:srgbClr val="3F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Montserrat" panose="00000500000000000000" pitchFamily="2" charset="0"/>
              </a:rPr>
              <a:t>Aplicação na UFV: </a:t>
            </a:r>
            <a:r>
              <a:rPr lang="pt-BR" b="1" dirty="0" err="1">
                <a:latin typeface="Montserrat" panose="00000500000000000000" pitchFamily="2" charset="0"/>
              </a:rPr>
              <a:t>Belive</a:t>
            </a:r>
            <a:r>
              <a:rPr lang="pt-BR" b="1" dirty="0">
                <a:latin typeface="Montserrat" panose="00000500000000000000" pitchFamily="2" charset="0"/>
              </a:rPr>
              <a:t>, Do </a:t>
            </a:r>
            <a:r>
              <a:rPr lang="pt-BR" b="1" dirty="0" err="1">
                <a:latin typeface="Montserrat" panose="00000500000000000000" pitchFamily="2" charset="0"/>
              </a:rPr>
              <a:t>and</a:t>
            </a:r>
            <a:r>
              <a:rPr lang="pt-BR" b="1" dirty="0">
                <a:latin typeface="Montserrat" panose="00000500000000000000" pitchFamily="2" charset="0"/>
              </a:rPr>
              <a:t> Play (BDP)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F919B11-15CF-45D5-88FB-0294F1599028}"/>
              </a:ext>
            </a:extLst>
          </p:cNvPr>
          <p:cNvSpPr/>
          <p:nvPr/>
        </p:nvSpPr>
        <p:spPr>
          <a:xfrm>
            <a:off x="9496144" y="1854011"/>
            <a:ext cx="2391234" cy="215987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11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615021" y="-522797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615021" y="-5536508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1020566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rgbClr val="815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4CF19075-A9E0-4805-9467-B78256D215EA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F62C150-1F14-4E2F-82C6-EE30F13A3981}"/>
              </a:ext>
            </a:extLst>
          </p:cNvPr>
          <p:cNvSpPr/>
          <p:nvPr/>
        </p:nvSpPr>
        <p:spPr>
          <a:xfrm>
            <a:off x="0" y="1912892"/>
            <a:ext cx="12192000" cy="4945108"/>
          </a:xfrm>
          <a:prstGeom prst="rect">
            <a:avLst/>
          </a:prstGeom>
          <a:solidFill>
            <a:schemeClr val="tx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8A518AA-182C-43D6-A36C-D967840FC8A5}"/>
              </a:ext>
            </a:extLst>
          </p:cNvPr>
          <p:cNvSpPr/>
          <p:nvPr/>
        </p:nvSpPr>
        <p:spPr>
          <a:xfrm>
            <a:off x="4092124" y="3003991"/>
            <a:ext cx="4007751" cy="542729"/>
          </a:xfrm>
          <a:prstGeom prst="rect">
            <a:avLst/>
          </a:prstGeom>
          <a:solidFill>
            <a:srgbClr val="1E2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Montserrat" panose="00000500000000000000" pitchFamily="2" charset="0"/>
              </a:rPr>
              <a:t>Modelagem do motor </a:t>
            </a:r>
            <a:r>
              <a:rPr lang="pt-BR" sz="1600" b="1" dirty="0" err="1">
                <a:latin typeface="Montserrat" panose="00000500000000000000" pitchFamily="2" charset="0"/>
              </a:rPr>
              <a:t>cc</a:t>
            </a:r>
            <a:endParaRPr lang="pt-BR" sz="1600" b="1" dirty="0">
              <a:latin typeface="Montserrat" panose="00000500000000000000" pitchFamily="2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8229A05-BD8F-49F5-9DC5-9D3860C6B9EF}"/>
              </a:ext>
            </a:extLst>
          </p:cNvPr>
          <p:cNvSpPr/>
          <p:nvPr/>
        </p:nvSpPr>
        <p:spPr>
          <a:xfrm>
            <a:off x="4092124" y="3937946"/>
            <a:ext cx="4007751" cy="542729"/>
          </a:xfrm>
          <a:prstGeom prst="rect">
            <a:avLst/>
          </a:prstGeom>
          <a:solidFill>
            <a:srgbClr val="1E2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Montserrat" panose="00000500000000000000" pitchFamily="2" charset="0"/>
              </a:rPr>
              <a:t>Desenvolver dois controladores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C8F3B37-A90F-4469-9348-556048AE07C8}"/>
              </a:ext>
            </a:extLst>
          </p:cNvPr>
          <p:cNvSpPr/>
          <p:nvPr/>
        </p:nvSpPr>
        <p:spPr>
          <a:xfrm>
            <a:off x="4092124" y="4876334"/>
            <a:ext cx="4007751" cy="542729"/>
          </a:xfrm>
          <a:prstGeom prst="rect">
            <a:avLst/>
          </a:prstGeom>
          <a:solidFill>
            <a:srgbClr val="1E2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Montserrat" panose="00000500000000000000" pitchFamily="2" charset="0"/>
              </a:rPr>
              <a:t>Simular os circuitos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3282825-6D3D-4346-B491-5E13A122136B}"/>
              </a:ext>
            </a:extLst>
          </p:cNvPr>
          <p:cNvSpPr/>
          <p:nvPr/>
        </p:nvSpPr>
        <p:spPr>
          <a:xfrm>
            <a:off x="4092124" y="5810289"/>
            <a:ext cx="4007751" cy="542729"/>
          </a:xfrm>
          <a:prstGeom prst="rect">
            <a:avLst/>
          </a:prstGeom>
          <a:solidFill>
            <a:srgbClr val="1E2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Montserrat" panose="00000500000000000000" pitchFamily="2" charset="0"/>
              </a:rPr>
              <a:t>Analisar os resultados</a:t>
            </a:r>
          </a:p>
        </p:txBody>
      </p:sp>
      <p:pic>
        <p:nvPicPr>
          <p:cNvPr id="6" name="Gráfico 5" descr="Seta com giro para a direita">
            <a:extLst>
              <a:ext uri="{FF2B5EF4-FFF2-40B4-BE49-F238E27FC236}">
                <a16:creationId xmlns:a16="http://schemas.microsoft.com/office/drawing/2014/main" id="{D1B99B75-0D8B-425D-876C-B360FE7BD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805015">
            <a:off x="8031821" y="3182754"/>
            <a:ext cx="914400" cy="914400"/>
          </a:xfrm>
          <a:prstGeom prst="rect">
            <a:avLst/>
          </a:prstGeom>
        </p:spPr>
      </p:pic>
      <p:pic>
        <p:nvPicPr>
          <p:cNvPr id="30" name="Gráfico 29" descr="Seta com giro para a direita">
            <a:extLst>
              <a:ext uri="{FF2B5EF4-FFF2-40B4-BE49-F238E27FC236}">
                <a16:creationId xmlns:a16="http://schemas.microsoft.com/office/drawing/2014/main" id="{FD21E7DF-6491-47D3-BA4A-CFE6A5EB7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805015">
            <a:off x="8031822" y="5178369"/>
            <a:ext cx="914400" cy="914400"/>
          </a:xfrm>
          <a:prstGeom prst="rect">
            <a:avLst/>
          </a:prstGeom>
        </p:spPr>
      </p:pic>
      <p:pic>
        <p:nvPicPr>
          <p:cNvPr id="31" name="Gráfico 30" descr="Seta com giro para a direita">
            <a:extLst>
              <a:ext uri="{FF2B5EF4-FFF2-40B4-BE49-F238E27FC236}">
                <a16:creationId xmlns:a16="http://schemas.microsoft.com/office/drawing/2014/main" id="{D415A3EA-70EE-4D17-8BB2-66359109F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276911" flipH="1">
            <a:off x="3147971" y="4206786"/>
            <a:ext cx="914400" cy="914400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9E7E8C5-51E3-46C0-BCA2-18A2313B7BEB}"/>
              </a:ext>
            </a:extLst>
          </p:cNvPr>
          <p:cNvSpPr/>
          <p:nvPr/>
        </p:nvSpPr>
        <p:spPr>
          <a:xfrm>
            <a:off x="2577466" y="2019625"/>
            <a:ext cx="7037068" cy="707727"/>
          </a:xfrm>
          <a:prstGeom prst="roundRect">
            <a:avLst/>
          </a:prstGeom>
          <a:solidFill>
            <a:srgbClr val="815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Sistema de controle de velocidade de um motor </a:t>
            </a:r>
            <a:r>
              <a:rPr lang="pt-BR" sz="2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cc</a:t>
            </a:r>
            <a:endParaRPr lang="pt-BR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4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FC429C9-CAEA-4F94-AF16-B8DB145BA5D2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93A8F81-5568-4234-BEEB-B0F67C00B472}"/>
              </a:ext>
            </a:extLst>
          </p:cNvPr>
          <p:cNvSpPr/>
          <p:nvPr/>
        </p:nvSpPr>
        <p:spPr>
          <a:xfrm>
            <a:off x="-74304" y="1827500"/>
            <a:ext cx="3772141" cy="535179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b="1" dirty="0">
                <a:latin typeface="Montserrat" panose="00000500000000000000" pitchFamily="2" charset="0"/>
              </a:rPr>
              <a:t>Diagrama de Controle  para um motor </a:t>
            </a:r>
            <a:r>
              <a:rPr lang="pt-BR" sz="1400" b="1" dirty="0" err="1">
                <a:latin typeface="Montserrat" panose="00000500000000000000" pitchFamily="2" charset="0"/>
              </a:rPr>
              <a:t>cc</a:t>
            </a:r>
            <a:r>
              <a:rPr lang="pt-BR" sz="1400" b="1" dirty="0">
                <a:latin typeface="Montserrat" panose="00000500000000000000" pitchFamily="2" charset="0"/>
              </a:rPr>
              <a:t> de excitação independente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AAED5E5-C5F9-4F41-B5A7-1097BF1F2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96" y="2408667"/>
            <a:ext cx="9423409" cy="4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49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FC429C9-CAEA-4F94-AF16-B8DB145BA5D2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93A8F81-5568-4234-BEEB-B0F67C00B472}"/>
              </a:ext>
            </a:extLst>
          </p:cNvPr>
          <p:cNvSpPr/>
          <p:nvPr/>
        </p:nvSpPr>
        <p:spPr>
          <a:xfrm>
            <a:off x="-556581" y="1827500"/>
            <a:ext cx="3439884" cy="535179"/>
          </a:xfrm>
          <a:prstGeom prst="roundRect">
            <a:avLst/>
          </a:prstGeom>
          <a:solidFill>
            <a:srgbClr val="FF4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b="1" dirty="0">
                <a:latin typeface="Montserrat" panose="00000500000000000000" pitchFamily="2" charset="0"/>
              </a:rPr>
              <a:t>Controle PID pelo método de Ziegler Nichols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4D4D2D72-22EB-483D-969E-E21707098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039425"/>
              </p:ext>
            </p:extLst>
          </p:nvPr>
        </p:nvGraphicFramePr>
        <p:xfrm>
          <a:off x="5874250" y="2727352"/>
          <a:ext cx="5313220" cy="2438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305">
                  <a:extLst>
                    <a:ext uri="{9D8B030D-6E8A-4147-A177-3AD203B41FA5}">
                      <a16:colId xmlns:a16="http://schemas.microsoft.com/office/drawing/2014/main" val="3033918248"/>
                    </a:ext>
                  </a:extLst>
                </a:gridCol>
                <a:gridCol w="1328305">
                  <a:extLst>
                    <a:ext uri="{9D8B030D-6E8A-4147-A177-3AD203B41FA5}">
                      <a16:colId xmlns:a16="http://schemas.microsoft.com/office/drawing/2014/main" val="1670542310"/>
                    </a:ext>
                  </a:extLst>
                </a:gridCol>
                <a:gridCol w="1328305">
                  <a:extLst>
                    <a:ext uri="{9D8B030D-6E8A-4147-A177-3AD203B41FA5}">
                      <a16:colId xmlns:a16="http://schemas.microsoft.com/office/drawing/2014/main" val="703726961"/>
                    </a:ext>
                  </a:extLst>
                </a:gridCol>
                <a:gridCol w="1328305">
                  <a:extLst>
                    <a:ext uri="{9D8B030D-6E8A-4147-A177-3AD203B41FA5}">
                      <a16:colId xmlns:a16="http://schemas.microsoft.com/office/drawing/2014/main" val="764122222"/>
                    </a:ext>
                  </a:extLst>
                </a:gridCol>
              </a:tblGrid>
              <a:tr h="8907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 de Controlador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Kp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Td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634437"/>
                  </a:ext>
                </a:extLst>
              </a:tr>
              <a:tr h="5160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198924"/>
                  </a:ext>
                </a:extLst>
              </a:tr>
              <a:tr h="5160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0,9T/L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L/0,3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927942"/>
                  </a:ext>
                </a:extLst>
              </a:tr>
              <a:tr h="5160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1,2T/L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0,5L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2168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270B0C3-E12B-4646-B4EC-A56E6D87C56A}"/>
                  </a:ext>
                </a:extLst>
              </p:cNvPr>
              <p:cNvSpPr txBox="1"/>
              <p:nvPr/>
            </p:nvSpPr>
            <p:spPr>
              <a:xfrm>
                <a:off x="7216990" y="5505951"/>
                <a:ext cx="2722412" cy="5672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 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270B0C3-E12B-4646-B4EC-A56E6D87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990" y="5505951"/>
                <a:ext cx="2722412" cy="5672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▷ Todo sobre Ziegler Nichols - Sintonia de Control PID">
            <a:extLst>
              <a:ext uri="{FF2B5EF4-FFF2-40B4-BE49-F238E27FC236}">
                <a16:creationId xmlns:a16="http://schemas.microsoft.com/office/drawing/2014/main" id="{C8C5FF0A-812E-4BB7-952E-675C7CDB8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t="22121" r="12831" b="3687"/>
          <a:stretch/>
        </p:blipFill>
        <p:spPr bwMode="auto">
          <a:xfrm>
            <a:off x="1375058" y="2569613"/>
            <a:ext cx="3942611" cy="2798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0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FC429C9-CAEA-4F94-AF16-B8DB145BA5D2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79AAB098-F55A-4369-A7DD-0F8E70F5BE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6798" r="5792"/>
          <a:stretch/>
        </p:blipFill>
        <p:spPr>
          <a:xfrm>
            <a:off x="264255" y="2736130"/>
            <a:ext cx="4976126" cy="31093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9F36F858-C01A-4191-A001-6343BBD82601}"/>
                  </a:ext>
                </a:extLst>
              </p:cNvPr>
              <p:cNvSpPr txBox="1"/>
              <p:nvPr/>
            </p:nvSpPr>
            <p:spPr>
              <a:xfrm>
                <a:off x="7387093" y="5953252"/>
                <a:ext cx="2391360" cy="52604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6,56 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272,25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9F36F858-C01A-4191-A001-6343BBD8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093" y="5953252"/>
                <a:ext cx="2391360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F4EDE542-F69A-4F24-91E6-C6F4B6308225}"/>
                  </a:ext>
                </a:extLst>
              </p:cNvPr>
              <p:cNvSpPr txBox="1"/>
              <p:nvPr/>
            </p:nvSpPr>
            <p:spPr>
              <a:xfrm>
                <a:off x="7259120" y="5280478"/>
                <a:ext cx="2722412" cy="5672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 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F4EDE542-F69A-4F24-91E6-C6F4B6308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20" y="5280478"/>
                <a:ext cx="2722412" cy="567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Tabela 3">
            <a:extLst>
              <a:ext uri="{FF2B5EF4-FFF2-40B4-BE49-F238E27FC236}">
                <a16:creationId xmlns:a16="http://schemas.microsoft.com/office/drawing/2014/main" id="{D946D872-846E-4148-943E-16F73F8B0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607314"/>
              </p:ext>
            </p:extLst>
          </p:nvPr>
        </p:nvGraphicFramePr>
        <p:xfrm>
          <a:off x="5696969" y="2736129"/>
          <a:ext cx="5313220" cy="2438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305">
                  <a:extLst>
                    <a:ext uri="{9D8B030D-6E8A-4147-A177-3AD203B41FA5}">
                      <a16:colId xmlns:a16="http://schemas.microsoft.com/office/drawing/2014/main" val="3033918248"/>
                    </a:ext>
                  </a:extLst>
                </a:gridCol>
                <a:gridCol w="1328305">
                  <a:extLst>
                    <a:ext uri="{9D8B030D-6E8A-4147-A177-3AD203B41FA5}">
                      <a16:colId xmlns:a16="http://schemas.microsoft.com/office/drawing/2014/main" val="1670542310"/>
                    </a:ext>
                  </a:extLst>
                </a:gridCol>
                <a:gridCol w="1328305">
                  <a:extLst>
                    <a:ext uri="{9D8B030D-6E8A-4147-A177-3AD203B41FA5}">
                      <a16:colId xmlns:a16="http://schemas.microsoft.com/office/drawing/2014/main" val="703726961"/>
                    </a:ext>
                  </a:extLst>
                </a:gridCol>
                <a:gridCol w="1328305">
                  <a:extLst>
                    <a:ext uri="{9D8B030D-6E8A-4147-A177-3AD203B41FA5}">
                      <a16:colId xmlns:a16="http://schemas.microsoft.com/office/drawing/2014/main" val="764122222"/>
                    </a:ext>
                  </a:extLst>
                </a:gridCol>
              </a:tblGrid>
              <a:tr h="8907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 de Controlador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Kp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Td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634437"/>
                  </a:ext>
                </a:extLst>
              </a:tr>
              <a:tr h="5160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198924"/>
                  </a:ext>
                </a:extLst>
              </a:tr>
              <a:tr h="5160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0,9T/L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L/0,3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927942"/>
                  </a:ext>
                </a:extLst>
              </a:tr>
              <a:tr h="5160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1,2T/L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0,5L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216832"/>
                  </a:ext>
                </a:extLst>
              </a:tr>
            </a:tbl>
          </a:graphicData>
        </a:graphic>
      </p:graphicFrame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5307E22B-DFC8-45F3-8F7A-93E9EE793251}"/>
              </a:ext>
            </a:extLst>
          </p:cNvPr>
          <p:cNvSpPr/>
          <p:nvPr/>
        </p:nvSpPr>
        <p:spPr>
          <a:xfrm>
            <a:off x="-556581" y="1827500"/>
            <a:ext cx="3439884" cy="535179"/>
          </a:xfrm>
          <a:prstGeom prst="roundRect">
            <a:avLst/>
          </a:prstGeom>
          <a:solidFill>
            <a:srgbClr val="FF4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b="1" dirty="0">
                <a:latin typeface="Montserrat" panose="00000500000000000000" pitchFamily="2" charset="0"/>
              </a:rPr>
              <a:t>Controle PID pelo método de Ziegler Nichols</a:t>
            </a:r>
          </a:p>
        </p:txBody>
      </p:sp>
    </p:spTree>
    <p:extLst>
      <p:ext uri="{BB962C8B-B14F-4D97-AF65-F5344CB8AC3E}">
        <p14:creationId xmlns:p14="http://schemas.microsoft.com/office/powerpoint/2010/main" val="36386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8286">
              <a:schemeClr val="bg1">
                <a:lumMod val="75000"/>
              </a:schemeClr>
            </a:gs>
            <a:gs pos="21000">
              <a:schemeClr val="bg1"/>
            </a:gs>
            <a:gs pos="74000">
              <a:schemeClr val="tx1">
                <a:lumMod val="75000"/>
                <a:lumOff val="25000"/>
              </a:schemeClr>
            </a:gs>
            <a:gs pos="83000">
              <a:schemeClr val="bg2">
                <a:lumMod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C17F70F9-EBCE-4FC0-B97D-CB85364B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174" y="1819658"/>
            <a:ext cx="3797652" cy="37976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96731C5-24BE-419D-A092-BAD79E7A7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CA6D362-31A2-4883-9B06-E1015C50B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8AD288F-8BF4-437B-B48C-536868E73CFE}"/>
              </a:ext>
            </a:extLst>
          </p:cNvPr>
          <p:cNvSpPr/>
          <p:nvPr/>
        </p:nvSpPr>
        <p:spPr>
          <a:xfrm>
            <a:off x="-4197174" y="2228504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Hiago Batista  - 96704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1A8A942-E63A-4391-A6F4-CF8D297ABD99}"/>
              </a:ext>
            </a:extLst>
          </p:cNvPr>
          <p:cNvSpPr/>
          <p:nvPr/>
        </p:nvSpPr>
        <p:spPr>
          <a:xfrm>
            <a:off x="-4176871" y="184634"/>
            <a:ext cx="3431016" cy="70104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Werikson Alves - 96708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11657A3-BD2D-4457-9D4F-E7C02C89C9F3}"/>
              </a:ext>
            </a:extLst>
          </p:cNvPr>
          <p:cNvSpPr/>
          <p:nvPr/>
        </p:nvSpPr>
        <p:spPr>
          <a:xfrm>
            <a:off x="-4615021" y="4841433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Celso Barcelos  - 93736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78F516-DB17-43CF-8C80-F70EF0A05434}"/>
              </a:ext>
            </a:extLst>
          </p:cNvPr>
          <p:cNvSpPr/>
          <p:nvPr/>
        </p:nvSpPr>
        <p:spPr>
          <a:xfrm>
            <a:off x="-4615021" y="7367802"/>
            <a:ext cx="3431016" cy="701040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latin typeface="Montserrat" panose="00000500000000000000" pitchFamily="2" charset="0"/>
              </a:rPr>
              <a:t>Mateus Fonseca - 93537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CDCD86-8F51-4591-97C8-CF9029EA717B}"/>
              </a:ext>
            </a:extLst>
          </p:cNvPr>
          <p:cNvSpPr/>
          <p:nvPr/>
        </p:nvSpPr>
        <p:spPr>
          <a:xfrm>
            <a:off x="5317669" y="7605380"/>
            <a:ext cx="1556657" cy="7402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Viçosa </a:t>
            </a:r>
          </a:p>
          <a:p>
            <a:pPr algn="ctr"/>
            <a:r>
              <a:rPr lang="pt-BR" sz="20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531930-FB02-4C6A-8D6B-441C1B37D8F7}"/>
              </a:ext>
            </a:extLst>
          </p:cNvPr>
          <p:cNvSpPr/>
          <p:nvPr/>
        </p:nvSpPr>
        <p:spPr>
          <a:xfrm>
            <a:off x="12505992" y="3032758"/>
            <a:ext cx="4543758" cy="1185901"/>
          </a:xfrm>
          <a:prstGeom prst="roundRect">
            <a:avLst/>
          </a:prstGeom>
          <a:solidFill>
            <a:srgbClr val="56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0000500000000000000" pitchFamily="2" charset="0"/>
              </a:rPr>
              <a:t>Trabalho de ELT 365 – Lab. De Conversão Eletromecânica de Energia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FD87113-F221-412A-AEE5-D94FF701462B}"/>
              </a:ext>
            </a:extLst>
          </p:cNvPr>
          <p:cNvSpPr/>
          <p:nvPr/>
        </p:nvSpPr>
        <p:spPr>
          <a:xfrm>
            <a:off x="-1" y="1146520"/>
            <a:ext cx="12191999" cy="4267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E2877EC-D156-4819-A36F-9423B48EBBF6}"/>
              </a:ext>
            </a:extLst>
          </p:cNvPr>
          <p:cNvSpPr/>
          <p:nvPr/>
        </p:nvSpPr>
        <p:spPr>
          <a:xfrm>
            <a:off x="324016" y="1146520"/>
            <a:ext cx="1711240" cy="42672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A6A6A6"/>
                </a:solidFill>
                <a:latin typeface="Montserrat" panose="00000500000000000000" pitchFamily="2" charset="0"/>
              </a:rPr>
              <a:t>Motivação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19249B8-C732-4CA7-BD5C-371293DD4B4A}"/>
              </a:ext>
            </a:extLst>
          </p:cNvPr>
          <p:cNvSpPr/>
          <p:nvPr/>
        </p:nvSpPr>
        <p:spPr>
          <a:xfrm>
            <a:off x="2782198" y="1146520"/>
            <a:ext cx="1711240" cy="4267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Objetivos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F44C152-3CB1-410B-A0E1-9427FBC027D5}"/>
              </a:ext>
            </a:extLst>
          </p:cNvPr>
          <p:cNvSpPr/>
          <p:nvPr/>
        </p:nvSpPr>
        <p:spPr>
          <a:xfrm>
            <a:off x="5240380" y="1138928"/>
            <a:ext cx="1711240" cy="441904"/>
          </a:xfrm>
          <a:prstGeom prst="roundRect">
            <a:avLst/>
          </a:prstGeom>
          <a:solidFill>
            <a:srgbClr val="FF4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Modelagem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5121C6C-619B-4313-A526-E66538DF3120}"/>
              </a:ext>
            </a:extLst>
          </p:cNvPr>
          <p:cNvSpPr/>
          <p:nvPr/>
        </p:nvSpPr>
        <p:spPr>
          <a:xfrm>
            <a:off x="10154570" y="1146520"/>
            <a:ext cx="1711239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Conclusão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144430D-D778-4F8B-A500-A3ACB1F070F9}"/>
              </a:ext>
            </a:extLst>
          </p:cNvPr>
          <p:cNvSpPr/>
          <p:nvPr/>
        </p:nvSpPr>
        <p:spPr>
          <a:xfrm>
            <a:off x="7697475" y="1146520"/>
            <a:ext cx="1711240" cy="43431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255C2-3ABA-47C3-A522-65D77F8C3C0B}"/>
              </a:ext>
            </a:extLst>
          </p:cNvPr>
          <p:cNvSpPr/>
          <p:nvPr/>
        </p:nvSpPr>
        <p:spPr>
          <a:xfrm>
            <a:off x="-209577" y="-172277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b="1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88FCF1-3F57-4AD5-9E65-D9B39BE34E03}"/>
              </a:ext>
            </a:extLst>
          </p:cNvPr>
          <p:cNvSpPr txBox="1"/>
          <p:nvPr/>
        </p:nvSpPr>
        <p:spPr>
          <a:xfrm>
            <a:off x="0" y="0"/>
            <a:ext cx="314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Controle de Velocidade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Tw Cen MT" panose="020B0602020104020603" pitchFamily="34" charset="0"/>
              </a:rPr>
              <a:t> de Motores CC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FC429C9-CAEA-4F94-AF16-B8DB145BA5D2}"/>
              </a:ext>
            </a:extLst>
          </p:cNvPr>
          <p:cNvSpPr/>
          <p:nvPr/>
        </p:nvSpPr>
        <p:spPr>
          <a:xfrm>
            <a:off x="8835783" y="-111014"/>
            <a:ext cx="3356218" cy="1003274"/>
          </a:xfrm>
          <a:prstGeom prst="roundRect">
            <a:avLst/>
          </a:prstGeom>
          <a:solidFill>
            <a:srgbClr val="56565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w Cen MT" panose="020B0602020104020603" pitchFamily="34" charset="0"/>
              </a:rPr>
              <a:t>Universidade Federal de Viçosa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93A8F81-5568-4234-BEEB-B0F67C00B472}"/>
              </a:ext>
            </a:extLst>
          </p:cNvPr>
          <p:cNvSpPr/>
          <p:nvPr/>
        </p:nvSpPr>
        <p:spPr>
          <a:xfrm>
            <a:off x="-625500" y="1827500"/>
            <a:ext cx="3439884" cy="535179"/>
          </a:xfrm>
          <a:prstGeom prst="roundRect">
            <a:avLst/>
          </a:prstGeom>
          <a:solidFill>
            <a:srgbClr val="FF4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b="1" dirty="0">
                <a:latin typeface="Montserrat" panose="00000500000000000000" pitchFamily="2" charset="0"/>
              </a:rPr>
              <a:t>Diagrama de controle com parâmetros conhecidos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0D406E05-BD16-494C-9A62-9D8B0E3D009C}"/>
                  </a:ext>
                </a:extLst>
              </p:cNvPr>
              <p:cNvSpPr/>
              <p:nvPr/>
            </p:nvSpPr>
            <p:spPr>
              <a:xfrm>
                <a:off x="9910371" y="2473693"/>
                <a:ext cx="1955438" cy="28084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Ra = 8;</a:t>
                </a:r>
              </a:p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La = 0,17;</a:t>
                </a:r>
              </a:p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B = 0,003;</a:t>
                </a:r>
              </a:p>
              <a:p>
                <a:pPr algn="ctr"/>
                <a:r>
                  <a:rPr lang="pt-BR" dirty="0" err="1">
                    <a:solidFill>
                      <a:schemeClr val="tx1"/>
                    </a:solidFill>
                  </a:rPr>
                  <a:t>J_roto</a:t>
                </a:r>
                <a:r>
                  <a:rPr lang="pt-BR" dirty="0">
                    <a:solidFill>
                      <a:schemeClr val="tx1"/>
                    </a:solidFill>
                  </a:rPr>
                  <a:t> = 0,012;</a:t>
                </a:r>
              </a:p>
              <a:p>
                <a:pPr algn="ctr"/>
                <a:r>
                  <a:rPr lang="pt-BR" dirty="0" err="1">
                    <a:solidFill>
                      <a:schemeClr val="tx1"/>
                    </a:solidFill>
                  </a:rPr>
                  <a:t>J_load</a:t>
                </a:r>
                <a:r>
                  <a:rPr lang="pt-BR" dirty="0">
                    <a:solidFill>
                      <a:schemeClr val="tx1"/>
                    </a:solidFill>
                  </a:rPr>
                  <a:t> = 0,036;</a:t>
                </a:r>
              </a:p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J = </a:t>
                </a:r>
                <a:r>
                  <a:rPr lang="pt-BR" dirty="0" err="1">
                    <a:solidFill>
                      <a:schemeClr val="tx1"/>
                    </a:solidFill>
                  </a:rPr>
                  <a:t>J_rotor</a:t>
                </a:r>
                <a:r>
                  <a:rPr lang="pt-BR" dirty="0">
                    <a:solidFill>
                      <a:schemeClr val="tx1"/>
                    </a:solidFill>
                  </a:rPr>
                  <a:t>;</a:t>
                </a:r>
              </a:p>
              <a:p>
                <a:pPr algn="ctr"/>
                <a:r>
                  <a:rPr lang="pt-BR" dirty="0" err="1">
                    <a:solidFill>
                      <a:schemeClr val="tx1"/>
                    </a:solidFill>
                  </a:rPr>
                  <a:t>Kaphi</a:t>
                </a:r>
                <a:r>
                  <a:rPr lang="pt-BR" dirty="0">
                    <a:solidFill>
                      <a:schemeClr val="tx1"/>
                    </a:solidFill>
                  </a:rPr>
                  <a:t> = 0,5;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=0,75+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pt-B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0D406E05-BD16-494C-9A62-9D8B0E3D0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371" y="2473693"/>
                <a:ext cx="1955438" cy="2808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>
            <a:extLst>
              <a:ext uri="{FF2B5EF4-FFF2-40B4-BE49-F238E27FC236}">
                <a16:creationId xmlns:a16="http://schemas.microsoft.com/office/drawing/2014/main" id="{09689011-9D6B-4705-97C6-359659A6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2" y="2473693"/>
            <a:ext cx="3657600" cy="1704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A515FCA-CB37-4F69-B976-A2123DF31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96" y="2470446"/>
            <a:ext cx="2487173" cy="1109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44C5BCA-9CD5-41D7-8542-CA04F9165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91" y="2470446"/>
            <a:ext cx="2487173" cy="1110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FCF6725-8297-45CE-861A-D2134C35C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390" y="3766147"/>
            <a:ext cx="2170179" cy="723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A293242-ABFA-4D19-A676-8052193BDF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12" y="3792503"/>
            <a:ext cx="2255481" cy="696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58C8CCB-C6B7-4F95-B716-424436988D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19" y="4841433"/>
            <a:ext cx="3450343" cy="914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488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1121</Words>
  <Application>Microsoft Office PowerPoint</Application>
  <PresentationFormat>Widescreen</PresentationFormat>
  <Paragraphs>324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Montserrat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Hiago De Oliveira Braga Batista</dc:creator>
  <cp:lastModifiedBy>Hiago De Oliveira Braga Batista</cp:lastModifiedBy>
  <cp:revision>22</cp:revision>
  <dcterms:created xsi:type="dcterms:W3CDTF">2021-09-09T16:34:27Z</dcterms:created>
  <dcterms:modified xsi:type="dcterms:W3CDTF">2021-10-16T01:43:53Z</dcterms:modified>
</cp:coreProperties>
</file>